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2" r:id="rId7"/>
    <p:sldId id="263" r:id="rId8"/>
    <p:sldId id="264" r:id="rId9"/>
    <p:sldId id="265" r:id="rId10"/>
    <p:sldId id="266" r:id="rId11"/>
    <p:sldId id="268"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F0"/>
    <a:srgbClr val="FFFFE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7" d="100"/>
          <a:sy n="47" d="100"/>
        </p:scale>
        <p:origin x="141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64E11-79EA-47E8-B601-0CFC4AA92FE5}"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420FD-24BE-418D-9F1B-610C899B3A4D}" type="slidenum">
              <a:rPr lang="en-US" smtClean="0"/>
              <a:t>‹#›</a:t>
            </a:fld>
            <a:endParaRPr lang="en-US"/>
          </a:p>
        </p:txBody>
      </p:sp>
    </p:spTree>
    <p:extLst>
      <p:ext uri="{BB962C8B-B14F-4D97-AF65-F5344CB8AC3E}">
        <p14:creationId xmlns:p14="http://schemas.microsoft.com/office/powerpoint/2010/main" val="4109247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5BB9-6843-D993-6332-332302738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A9DEA-1C4F-7CE3-C6DB-E7C3480BE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FF7E9-3701-7BA6-20C6-1F93486E9803}"/>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5" name="Footer Placeholder 4">
            <a:extLst>
              <a:ext uri="{FF2B5EF4-FFF2-40B4-BE49-F238E27FC236}">
                <a16:creationId xmlns:a16="http://schemas.microsoft.com/office/drawing/2014/main" id="{7049D19F-E2C6-7201-DDE0-7F3118D81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2DC7D-BDF2-B71A-1CAB-AE719EEF3FB4}"/>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356509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2350-A8D2-D30A-6066-95CFA281B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DD5CF5-0EB4-EBE5-31E0-3782DECB00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6E596-7468-6F0A-3281-8CCDD5EE1F92}"/>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5" name="Footer Placeholder 4">
            <a:extLst>
              <a:ext uri="{FF2B5EF4-FFF2-40B4-BE49-F238E27FC236}">
                <a16:creationId xmlns:a16="http://schemas.microsoft.com/office/drawing/2014/main" id="{3D6D936D-F820-EBEF-5837-2D8871713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E07BA-923E-08F6-A229-EDA80A4009B7}"/>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3670421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96B8B-4B07-2E8D-6D1C-53F387B81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5C0E7-F57A-4314-32EE-42585084B3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22DD2-2155-798B-FC7C-C5E318ACCA1E}"/>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5" name="Footer Placeholder 4">
            <a:extLst>
              <a:ext uri="{FF2B5EF4-FFF2-40B4-BE49-F238E27FC236}">
                <a16:creationId xmlns:a16="http://schemas.microsoft.com/office/drawing/2014/main" id="{706D65B1-55F3-6893-0DEE-AC14FA1A5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524C2-9012-E744-83C9-4663F56507D8}"/>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117084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E873-A0A1-BC4E-6190-87D6F243D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1D89F0-824F-A267-83E7-D3DB29C4C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28C0E-9839-4F4D-279F-41CB3BCB0786}"/>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5" name="Footer Placeholder 4">
            <a:extLst>
              <a:ext uri="{FF2B5EF4-FFF2-40B4-BE49-F238E27FC236}">
                <a16:creationId xmlns:a16="http://schemas.microsoft.com/office/drawing/2014/main" id="{0892C40C-E48F-31ED-DB16-E9D10C9E1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CA974-E5F5-1682-F3BD-1414C2D04C06}"/>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76768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B21A2-F9EA-F7D9-CF4D-59B333FDC3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5D863C-7D47-D020-6E27-5FBEC56AEA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37A2E-9514-8822-91EB-A96C0CEF1ED1}"/>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5" name="Footer Placeholder 4">
            <a:extLst>
              <a:ext uri="{FF2B5EF4-FFF2-40B4-BE49-F238E27FC236}">
                <a16:creationId xmlns:a16="http://schemas.microsoft.com/office/drawing/2014/main" id="{16C9267B-153A-0752-0D22-2CE48CBCA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C0D49-BF56-173E-E9D7-BEF17DAB9301}"/>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1454023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694E3-8E74-BFA9-3097-F93A9B7A0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4D864-4C07-3BB5-4415-8A835AF16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9EB414-3E82-5E29-1AA6-5B45193978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30C938-A86F-9DD9-B8BC-0BE7D338DF6B}"/>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6" name="Footer Placeholder 5">
            <a:extLst>
              <a:ext uri="{FF2B5EF4-FFF2-40B4-BE49-F238E27FC236}">
                <a16:creationId xmlns:a16="http://schemas.microsoft.com/office/drawing/2014/main" id="{C57AF924-7B67-6D8D-1937-282E386C6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F34C8-CFBF-EDE1-3E14-5566B934E9FC}"/>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5616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2328-75C1-7A2C-C0FF-35DACC3D36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1C0139-863C-9117-162D-59A15AA32C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18382-E2BF-2266-584F-75D11EB5A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418EBE-135C-2904-AB96-1B9ADA6C6C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A4DE5-2315-0500-5825-BEB1475FA2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27E2EB-1407-CB1E-70AE-020D7977F6E5}"/>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8" name="Footer Placeholder 7">
            <a:extLst>
              <a:ext uri="{FF2B5EF4-FFF2-40B4-BE49-F238E27FC236}">
                <a16:creationId xmlns:a16="http://schemas.microsoft.com/office/drawing/2014/main" id="{988E7CAA-BF61-4065-6BAD-13434296C3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367636-594F-C7C8-FCAF-75C6DE9A0B0C}"/>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74507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1E2E-DD31-C3A4-C743-BF58226CEA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E555A-9D2D-11CE-2FCD-9C72394C7341}"/>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4" name="Footer Placeholder 3">
            <a:extLst>
              <a:ext uri="{FF2B5EF4-FFF2-40B4-BE49-F238E27FC236}">
                <a16:creationId xmlns:a16="http://schemas.microsoft.com/office/drawing/2014/main" id="{02B7E170-96B1-59D4-2B04-E1E8E28BA7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2B7CF3-7B79-E9FB-0F53-8B9B8911D889}"/>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881108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DE8C9-8143-8495-2A16-B9C4D1A52F31}"/>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3" name="Footer Placeholder 2">
            <a:extLst>
              <a:ext uri="{FF2B5EF4-FFF2-40B4-BE49-F238E27FC236}">
                <a16:creationId xmlns:a16="http://schemas.microsoft.com/office/drawing/2014/main" id="{46A6C712-E760-C262-D5AA-C09FDEB977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E1FD3-4C37-05A8-EC73-6E07FCF4185D}"/>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1527218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EA4F-B275-A7A5-FF58-17134BFFD0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62DC39-9B1D-60AD-DC88-EA228BEE3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CEDA8-1F74-7421-841E-C2F4FCC9D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E36FC-A776-D192-390E-6B23F1035954}"/>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6" name="Footer Placeholder 5">
            <a:extLst>
              <a:ext uri="{FF2B5EF4-FFF2-40B4-BE49-F238E27FC236}">
                <a16:creationId xmlns:a16="http://schemas.microsoft.com/office/drawing/2014/main" id="{5145A8F8-5F5A-2FC5-C1F8-511035BA3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422B6-72C9-AEE9-4FE6-2245ED2380AC}"/>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4272965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2D20-6029-2A5C-11D7-6F4300F4E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CED285-B659-7D10-84F7-897FF8931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2584B-EC48-18D2-DB80-562E57273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AF7FC4-62CB-0C8B-36DF-7C1AA93F302F}"/>
              </a:ext>
            </a:extLst>
          </p:cNvPr>
          <p:cNvSpPr>
            <a:spLocks noGrp="1"/>
          </p:cNvSpPr>
          <p:nvPr>
            <p:ph type="dt" sz="half" idx="10"/>
          </p:nvPr>
        </p:nvSpPr>
        <p:spPr/>
        <p:txBody>
          <a:bodyPr/>
          <a:lstStyle/>
          <a:p>
            <a:fld id="{54011DFD-7285-44AB-B92F-39B438E7F11D}" type="datetimeFigureOut">
              <a:rPr lang="en-US" smtClean="0"/>
              <a:t>2/26/2026</a:t>
            </a:fld>
            <a:endParaRPr lang="en-US"/>
          </a:p>
        </p:txBody>
      </p:sp>
      <p:sp>
        <p:nvSpPr>
          <p:cNvPr id="6" name="Footer Placeholder 5">
            <a:extLst>
              <a:ext uri="{FF2B5EF4-FFF2-40B4-BE49-F238E27FC236}">
                <a16:creationId xmlns:a16="http://schemas.microsoft.com/office/drawing/2014/main" id="{E419B0DA-CA42-3396-BB32-1F94050AE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ABE65-D163-2B1E-E05A-0D13E8F18FB6}"/>
              </a:ext>
            </a:extLst>
          </p:cNvPr>
          <p:cNvSpPr>
            <a:spLocks noGrp="1"/>
          </p:cNvSpPr>
          <p:nvPr>
            <p:ph type="sldNum" sz="quarter" idx="12"/>
          </p:nvPr>
        </p:nvSpPr>
        <p:spPr/>
        <p:txBody>
          <a:bodyPr/>
          <a:lstStyle/>
          <a:p>
            <a:fld id="{16097DC0-6BF8-4140-805B-D391CD55A29A}" type="slidenum">
              <a:rPr lang="en-US" smtClean="0"/>
              <a:t>‹#›</a:t>
            </a:fld>
            <a:endParaRPr lang="en-US"/>
          </a:p>
        </p:txBody>
      </p:sp>
    </p:spTree>
    <p:extLst>
      <p:ext uri="{BB962C8B-B14F-4D97-AF65-F5344CB8AC3E}">
        <p14:creationId xmlns:p14="http://schemas.microsoft.com/office/powerpoint/2010/main" val="148958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DAABA-2754-446B-2380-21FE86C6B1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7DA995-3123-7731-26C2-709895E37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C8B38-227A-1E93-7C0A-0DDF56F637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011DFD-7285-44AB-B92F-39B438E7F11D}" type="datetimeFigureOut">
              <a:rPr lang="en-US" smtClean="0"/>
              <a:t>2/26/2026</a:t>
            </a:fld>
            <a:endParaRPr lang="en-US"/>
          </a:p>
        </p:txBody>
      </p:sp>
      <p:sp>
        <p:nvSpPr>
          <p:cNvPr id="5" name="Footer Placeholder 4">
            <a:extLst>
              <a:ext uri="{FF2B5EF4-FFF2-40B4-BE49-F238E27FC236}">
                <a16:creationId xmlns:a16="http://schemas.microsoft.com/office/drawing/2014/main" id="{3F3DA576-428B-C7BF-B4E2-4235A7FF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908510-A0AE-C1E4-6CDF-5E937D979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097DC0-6BF8-4140-805B-D391CD55A29A}" type="slidenum">
              <a:rPr lang="en-US" smtClean="0"/>
              <a:t>‹#›</a:t>
            </a:fld>
            <a:endParaRPr lang="en-US"/>
          </a:p>
        </p:txBody>
      </p:sp>
    </p:spTree>
    <p:extLst>
      <p:ext uri="{BB962C8B-B14F-4D97-AF65-F5344CB8AC3E}">
        <p14:creationId xmlns:p14="http://schemas.microsoft.com/office/powerpoint/2010/main" val="214180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asweetpeachef.com/fake-healthy-foods/" TargetMode="External"/><Relationship Id="rId2" Type="http://schemas.openxmlformats.org/officeDocument/2006/relationships/hyperlink" Target="https://alislam.org/quran/app/2:169"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hzwnwLgmFOQ?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sweetpeachef.com/baked-pita-chips/" TargetMode="Externa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asweetpeachef.com/no-bake-chocolate-peanut-butter-energy-balls/"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ogo on a black background&#10;&#10;AI-generated content may be incorrect.">
            <a:extLst>
              <a:ext uri="{FF2B5EF4-FFF2-40B4-BE49-F238E27FC236}">
                <a16:creationId xmlns:a16="http://schemas.microsoft.com/office/drawing/2014/main" id="{E5B0420A-CECA-CE22-5A29-0DD46AD7A9D5}"/>
              </a:ext>
            </a:extLst>
          </p:cNvPr>
          <p:cNvPicPr>
            <a:picLocks noChangeAspect="1"/>
          </p:cNvPicPr>
          <p:nvPr/>
        </p:nvPicPr>
        <p:blipFill>
          <a:blip r:embed="rId2"/>
          <a:stretch>
            <a:fillRect/>
          </a:stretch>
        </p:blipFill>
        <p:spPr>
          <a:xfrm>
            <a:off x="10065751" y="148920"/>
            <a:ext cx="2097022" cy="2167243"/>
          </a:xfrm>
          <a:prstGeom prst="rect">
            <a:avLst/>
          </a:prstGeom>
        </p:spPr>
      </p:pic>
      <p:pic>
        <p:nvPicPr>
          <p:cNvPr id="6" name="Picture 5">
            <a:extLst>
              <a:ext uri="{FF2B5EF4-FFF2-40B4-BE49-F238E27FC236}">
                <a16:creationId xmlns:a16="http://schemas.microsoft.com/office/drawing/2014/main" id="{0CB1542F-0A0A-76DF-3315-C4E930AB9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62" y="551145"/>
            <a:ext cx="9460283" cy="6306855"/>
          </a:xfrm>
          <a:prstGeom prst="rect">
            <a:avLst/>
          </a:prstGeom>
        </p:spPr>
      </p:pic>
    </p:spTree>
    <p:extLst>
      <p:ext uri="{BB962C8B-B14F-4D97-AF65-F5344CB8AC3E}">
        <p14:creationId xmlns:p14="http://schemas.microsoft.com/office/powerpoint/2010/main" val="2195708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9879A5-865D-E615-D4B3-24A801984932}"/>
              </a:ext>
            </a:extLst>
          </p:cNvPr>
          <p:cNvSpPr txBox="1"/>
          <p:nvPr/>
        </p:nvSpPr>
        <p:spPr>
          <a:xfrm>
            <a:off x="842925" y="1634584"/>
            <a:ext cx="8175815" cy="5709255"/>
          </a:xfrm>
          <a:prstGeom prst="rect">
            <a:avLst/>
          </a:prstGeom>
          <a:noFill/>
        </p:spPr>
        <p:txBody>
          <a:bodyPr wrap="square" rtlCol="0">
            <a:spAutoFit/>
          </a:bodyPr>
          <a:lstStyle/>
          <a:p>
            <a:r>
              <a:rPr lang="en-US" sz="2500" dirty="0"/>
              <a:t>Juices, even those that are advertised as freshly squeezed, are loaded with tons of sugar and carbs. </a:t>
            </a:r>
          </a:p>
          <a:p>
            <a:r>
              <a:rPr lang="en-US" sz="2500" dirty="0"/>
              <a:t>There is no fiber in them (fiber is one of the biggest reasons fruits are good for us); when processed into juice, a piece of fruit changes from something good to eat into a fake “healthy” food. </a:t>
            </a:r>
          </a:p>
          <a:p>
            <a:endParaRPr lang="en-US" dirty="0"/>
          </a:p>
          <a:p>
            <a:endParaRPr lang="en-US" dirty="0"/>
          </a:p>
          <a:p>
            <a:endParaRPr lang="en-US" dirty="0"/>
          </a:p>
          <a:p>
            <a:r>
              <a:rPr lang="en-US" sz="2500" b="1" u="sng" dirty="0">
                <a:solidFill>
                  <a:schemeClr val="accent2">
                    <a:lumMod val="75000"/>
                  </a:schemeClr>
                </a:solidFill>
              </a:rPr>
              <a:t>Alternative:</a:t>
            </a:r>
          </a:p>
          <a:p>
            <a:endParaRPr lang="en-US" sz="2500" b="1" u="sng" dirty="0">
              <a:solidFill>
                <a:schemeClr val="accent2">
                  <a:lumMod val="75000"/>
                </a:schemeClr>
              </a:solidFill>
            </a:endParaRPr>
          </a:p>
          <a:p>
            <a:r>
              <a:rPr lang="en-US" sz="2500" b="1" dirty="0">
                <a:solidFill>
                  <a:schemeClr val="accent2">
                    <a:lumMod val="75000"/>
                  </a:schemeClr>
                </a:solidFill>
              </a:rPr>
              <a:t>Eat a piece of fruit like a nice juicy orange, </a:t>
            </a:r>
          </a:p>
          <a:p>
            <a:r>
              <a:rPr lang="en-US" sz="2500" b="1" dirty="0">
                <a:solidFill>
                  <a:schemeClr val="accent2">
                    <a:lumMod val="75000"/>
                  </a:schemeClr>
                </a:solidFill>
              </a:rPr>
              <a:t>grapes or a crisp apple.</a:t>
            </a:r>
          </a:p>
          <a:p>
            <a:r>
              <a:rPr lang="en-US" sz="2500" b="1" dirty="0">
                <a:solidFill>
                  <a:schemeClr val="accent2">
                    <a:lumMod val="75000"/>
                  </a:schemeClr>
                </a:solidFill>
              </a:rPr>
              <a:t>Pair it up with a glass of water!</a:t>
            </a:r>
          </a:p>
          <a:p>
            <a:br>
              <a:rPr lang="en-US" dirty="0"/>
            </a:br>
            <a:endParaRPr lang="en-US" dirty="0"/>
          </a:p>
        </p:txBody>
      </p:sp>
      <p:sp>
        <p:nvSpPr>
          <p:cNvPr id="7" name="Rectangle 6">
            <a:extLst>
              <a:ext uri="{FF2B5EF4-FFF2-40B4-BE49-F238E27FC236}">
                <a16:creationId xmlns:a16="http://schemas.microsoft.com/office/drawing/2014/main" id="{D59780EB-B23D-ED00-FE1C-D3FCA8F05A3A}"/>
              </a:ext>
            </a:extLst>
          </p:cNvPr>
          <p:cNvSpPr/>
          <p:nvPr/>
        </p:nvSpPr>
        <p:spPr>
          <a:xfrm>
            <a:off x="3492090" y="239793"/>
            <a:ext cx="4506362" cy="1000274"/>
          </a:xfrm>
          <a:prstGeom prst="rect">
            <a:avLst/>
          </a:prstGeom>
          <a:noFill/>
        </p:spPr>
        <p:txBody>
          <a:bodyPr wrap="none" lIns="91440" tIns="45720" rIns="91440" bIns="45720">
            <a:spAutoFit/>
          </a:bodyPr>
          <a:lstStyle/>
          <a:p>
            <a:pPr algn="ctr"/>
            <a:r>
              <a:rPr lang="en-US" sz="5900" b="1" cap="none" spc="0" dirty="0">
                <a:ln w="6600">
                  <a:solidFill>
                    <a:schemeClr val="accent2"/>
                  </a:solidFill>
                  <a:prstDash val="solid"/>
                </a:ln>
                <a:solidFill>
                  <a:srgbClr val="FFFFFF"/>
                </a:solidFill>
                <a:effectLst>
                  <a:outerShdw dist="38100" dir="2700000" algn="tl" rotWithShape="0">
                    <a:schemeClr val="accent2"/>
                  </a:outerShdw>
                </a:effectLst>
              </a:rPr>
              <a:t>FRUIT JUICE </a:t>
            </a:r>
          </a:p>
        </p:txBody>
      </p:sp>
      <p:pic>
        <p:nvPicPr>
          <p:cNvPr id="9" name="Picture 8">
            <a:extLst>
              <a:ext uri="{FF2B5EF4-FFF2-40B4-BE49-F238E27FC236}">
                <a16:creationId xmlns:a16="http://schemas.microsoft.com/office/drawing/2014/main" id="{553329FE-E601-A2E1-0A6A-3543CDBE3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908" y="4321479"/>
            <a:ext cx="3804782" cy="2536521"/>
          </a:xfrm>
          <a:prstGeom prst="rect">
            <a:avLst/>
          </a:prstGeom>
          <a:effectLst>
            <a:softEdge rad="127000"/>
          </a:effectLst>
        </p:spPr>
      </p:pic>
      <p:pic>
        <p:nvPicPr>
          <p:cNvPr id="11" name="Picture 10">
            <a:extLst>
              <a:ext uri="{FF2B5EF4-FFF2-40B4-BE49-F238E27FC236}">
                <a16:creationId xmlns:a16="http://schemas.microsoft.com/office/drawing/2014/main" id="{575E296B-76D8-012F-BD3D-49CD3E725970}"/>
              </a:ext>
            </a:extLst>
          </p:cNvPr>
          <p:cNvPicPr>
            <a:picLocks noChangeAspect="1"/>
          </p:cNvPicPr>
          <p:nvPr/>
        </p:nvPicPr>
        <p:blipFill>
          <a:blip r:embed="rId3">
            <a:extLst>
              <a:ext uri="{28A0092B-C50C-407E-A947-70E740481C1C}">
                <a14:useLocalDpi xmlns:a14="http://schemas.microsoft.com/office/drawing/2010/main" val="0"/>
              </a:ext>
            </a:extLst>
          </a:blip>
          <a:srcRect l="29199" r="31677"/>
          <a:stretch>
            <a:fillRect/>
          </a:stretch>
        </p:blipFill>
        <p:spPr>
          <a:xfrm>
            <a:off x="9863404" y="1163123"/>
            <a:ext cx="1656078" cy="2824619"/>
          </a:xfrm>
          <a:prstGeom prst="rect">
            <a:avLst/>
          </a:prstGeom>
          <a:effectLst>
            <a:softEdge rad="127000"/>
          </a:effectLst>
        </p:spPr>
      </p:pic>
    </p:spTree>
    <p:extLst>
      <p:ext uri="{BB962C8B-B14F-4D97-AF65-F5344CB8AC3E}">
        <p14:creationId xmlns:p14="http://schemas.microsoft.com/office/powerpoint/2010/main" val="24681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90A87-888F-4F8A-F53C-7F8CD2F34863}"/>
              </a:ext>
            </a:extLst>
          </p:cNvPr>
          <p:cNvSpPr/>
          <p:nvPr/>
        </p:nvSpPr>
        <p:spPr>
          <a:xfrm>
            <a:off x="1390801" y="-102736"/>
            <a:ext cx="9410397" cy="7063472"/>
          </a:xfrm>
          <a:prstGeom prst="rect">
            <a:avLst/>
          </a:prstGeom>
          <a:noFill/>
        </p:spPr>
        <p:txBody>
          <a:bodyPr wrap="none" lIns="91440" tIns="45720" rIns="91440" bIns="45720">
            <a:spAutoFit/>
          </a:bodyPr>
          <a:lstStyle/>
          <a:p>
            <a:pPr algn="ctr"/>
            <a:r>
              <a:rPr lang="en-US" sz="7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Remember: </a:t>
            </a:r>
          </a:p>
          <a:p>
            <a:pPr algn="ct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 choose your foods wisely.</a:t>
            </a:r>
          </a:p>
        </p:txBody>
      </p:sp>
      <p:pic>
        <p:nvPicPr>
          <p:cNvPr id="4" name="Picture 3">
            <a:extLst>
              <a:ext uri="{FF2B5EF4-FFF2-40B4-BE49-F238E27FC236}">
                <a16:creationId xmlns:a16="http://schemas.microsoft.com/office/drawing/2014/main" id="{92E764EC-F70D-E90F-FF29-0CEC0088F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621" y="1181273"/>
            <a:ext cx="7030755" cy="4687170"/>
          </a:xfrm>
          <a:prstGeom prst="rect">
            <a:avLst/>
          </a:prstGeom>
          <a:effectLst>
            <a:softEdge rad="317500"/>
          </a:effectLst>
        </p:spPr>
      </p:pic>
    </p:spTree>
    <p:extLst>
      <p:ext uri="{BB962C8B-B14F-4D97-AF65-F5344CB8AC3E}">
        <p14:creationId xmlns:p14="http://schemas.microsoft.com/office/powerpoint/2010/main" val="1880068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5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AA4FF0-68A2-6208-2818-AD1E256CAB06}"/>
              </a:ext>
            </a:extLst>
          </p:cNvPr>
          <p:cNvSpPr txBox="1"/>
          <p:nvPr/>
        </p:nvSpPr>
        <p:spPr>
          <a:xfrm>
            <a:off x="826717" y="1787914"/>
            <a:ext cx="10885118" cy="4832092"/>
          </a:xfrm>
          <a:prstGeom prst="rect">
            <a:avLst/>
          </a:prstGeom>
          <a:noFill/>
        </p:spPr>
        <p:txBody>
          <a:bodyPr wrap="square" rtlCol="0">
            <a:spAutoFit/>
          </a:bodyPr>
          <a:lstStyle/>
          <a:p>
            <a:r>
              <a:rPr lang="es-ES" sz="2800" dirty="0">
                <a:hlinkClick r:id="rId2"/>
              </a:rPr>
              <a:t>https://alislam.org/quran/app/2:169</a:t>
            </a:r>
            <a:endParaRPr lang="es-ES" sz="2800" dirty="0"/>
          </a:p>
          <a:p>
            <a:endParaRPr lang="es-ES" sz="2800" dirty="0"/>
          </a:p>
          <a:p>
            <a:r>
              <a:rPr lang="en-US" sz="2800" dirty="0">
                <a:hlinkClick r:id="rId3"/>
              </a:rPr>
              <a:t>https://www.asweetpeachef.com/fake-healthy-foods/</a:t>
            </a:r>
            <a:endParaRPr lang="en-US" sz="2800" dirty="0"/>
          </a:p>
          <a:p>
            <a:endParaRPr lang="en-US" sz="2800" dirty="0"/>
          </a:p>
          <a:p>
            <a:r>
              <a:rPr lang="en-US" sz="2800" dirty="0"/>
              <a:t>https://www.seattlechildrens.org/healthy-tides/why-kids-and-teens-should-avoid-energy-drinks/</a:t>
            </a:r>
          </a:p>
          <a:p>
            <a:endParaRPr lang="es-ES" sz="2800" dirty="0"/>
          </a:p>
          <a:p>
            <a:r>
              <a:rPr lang="en-US" sz="2800" dirty="0"/>
              <a:t>https://vitallabel.blogspot.com/2014/07/7-misleading-labels-on-food-products.html</a:t>
            </a:r>
          </a:p>
          <a:p>
            <a:endParaRPr lang="en-US" sz="2800" dirty="0"/>
          </a:p>
          <a:p>
            <a:r>
              <a:rPr lang="en-US" sz="2800" dirty="0"/>
              <a:t>youtube.com/</a:t>
            </a:r>
            <a:r>
              <a:rPr lang="en-US" sz="2800" dirty="0" err="1"/>
              <a:t>watch?reload</a:t>
            </a:r>
            <a:r>
              <a:rPr lang="en-US" sz="2800" dirty="0"/>
              <a:t>=9&amp;v=</a:t>
            </a:r>
            <a:r>
              <a:rPr lang="en-US" sz="2800" dirty="0" err="1"/>
              <a:t>hzwnwLgmFOQ</a:t>
            </a:r>
            <a:endParaRPr lang="en-US" sz="2800" dirty="0"/>
          </a:p>
        </p:txBody>
      </p:sp>
      <p:sp>
        <p:nvSpPr>
          <p:cNvPr id="3" name="Rectangle 2">
            <a:extLst>
              <a:ext uri="{FF2B5EF4-FFF2-40B4-BE49-F238E27FC236}">
                <a16:creationId xmlns:a16="http://schemas.microsoft.com/office/drawing/2014/main" id="{BA22A663-B6CC-BB9D-C577-1C5E5CE22E99}"/>
              </a:ext>
            </a:extLst>
          </p:cNvPr>
          <p:cNvSpPr/>
          <p:nvPr/>
        </p:nvSpPr>
        <p:spPr>
          <a:xfrm>
            <a:off x="4208464" y="361922"/>
            <a:ext cx="3775072" cy="923330"/>
          </a:xfrm>
          <a:prstGeom prst="rect">
            <a:avLst/>
          </a:prstGeom>
          <a:noFill/>
        </p:spPr>
        <p:txBody>
          <a:bodyPr wrap="none" lIns="91440" tIns="45720" rIns="91440" bIns="45720">
            <a:spAutoFit/>
          </a:bodyPr>
          <a:lstStyle/>
          <a:p>
            <a:pPr algn="ctr"/>
            <a:r>
              <a:rPr lang="en-US" sz="5400" b="1" u="sng"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References</a:t>
            </a:r>
          </a:p>
        </p:txBody>
      </p:sp>
    </p:spTree>
    <p:extLst>
      <p:ext uri="{BB962C8B-B14F-4D97-AF65-F5344CB8AC3E}">
        <p14:creationId xmlns:p14="http://schemas.microsoft.com/office/powerpoint/2010/main" val="3549661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776CD6-0796-29B5-081D-D057E125BB69}"/>
              </a:ext>
            </a:extLst>
          </p:cNvPr>
          <p:cNvSpPr txBox="1"/>
          <p:nvPr/>
        </p:nvSpPr>
        <p:spPr>
          <a:xfrm>
            <a:off x="112735" y="1645453"/>
            <a:ext cx="12079266" cy="6278642"/>
          </a:xfrm>
          <a:prstGeom prst="rect">
            <a:avLst/>
          </a:prstGeom>
          <a:noFill/>
        </p:spPr>
        <p:txBody>
          <a:bodyPr wrap="square" rtlCol="0">
            <a:spAutoFit/>
          </a:bodyPr>
          <a:lstStyle/>
          <a:p>
            <a:endParaRPr lang="en-US" sz="4400" dirty="0"/>
          </a:p>
          <a:p>
            <a:r>
              <a:rPr lang="en-US" sz="3200" b="1" i="1" baseline="30000" dirty="0"/>
              <a:t>‘</a:t>
            </a:r>
            <a:r>
              <a:rPr lang="en-US" sz="3200" b="1" i="1" dirty="0"/>
              <a:t>O ye men! eat of what is lawful and good in the earth; and follow not the footsteps of Satan; surely, he is to you an open enemy.’ </a:t>
            </a:r>
            <a:r>
              <a:rPr lang="en-US" sz="2400" b="1" i="1" dirty="0"/>
              <a:t>(2:169)</a:t>
            </a:r>
          </a:p>
          <a:p>
            <a:endParaRPr lang="en-US" dirty="0"/>
          </a:p>
          <a:p>
            <a:endParaRPr lang="en-US" sz="2800" dirty="0"/>
          </a:p>
          <a:p>
            <a:pPr>
              <a:lnSpc>
                <a:spcPct val="150000"/>
              </a:lnSpc>
            </a:pPr>
            <a:r>
              <a:rPr lang="en-US" sz="2300" dirty="0"/>
              <a:t>This means that what we eat doesn’t just affect our body — it also affects our </a:t>
            </a:r>
            <a:r>
              <a:rPr lang="en-US" sz="2300" b="1" dirty="0"/>
              <a:t>character </a:t>
            </a:r>
            <a:r>
              <a:rPr lang="en-US" sz="2300" dirty="0"/>
              <a:t>and our </a:t>
            </a:r>
            <a:r>
              <a:rPr lang="en-US" sz="2300" b="1" dirty="0"/>
              <a:t>spirituality</a:t>
            </a:r>
            <a:r>
              <a:rPr lang="en-US" sz="2300" dirty="0"/>
              <a:t>.</a:t>
            </a:r>
          </a:p>
          <a:p>
            <a:pPr>
              <a:lnSpc>
                <a:spcPct val="150000"/>
              </a:lnSpc>
            </a:pPr>
            <a:r>
              <a:rPr lang="en-US" sz="2300" dirty="0"/>
              <a:t>If we eat foods that are not allowed or not good for us, it can slowly weaken our sense of right and wrong and can also make it harder for us to grow spiritually and stay close to Allah.</a:t>
            </a:r>
          </a:p>
          <a:p>
            <a:pPr>
              <a:lnSpc>
                <a:spcPct val="150000"/>
              </a:lnSpc>
            </a:pPr>
            <a:endParaRPr lang="en-US" sz="2000" dirty="0"/>
          </a:p>
          <a:p>
            <a:pPr>
              <a:lnSpc>
                <a:spcPct val="150000"/>
              </a:lnSpc>
            </a:pPr>
            <a:endParaRPr lang="en-US" sz="2000" dirty="0"/>
          </a:p>
          <a:p>
            <a:endParaRPr lang="en-US" dirty="0"/>
          </a:p>
        </p:txBody>
      </p:sp>
      <p:sp>
        <p:nvSpPr>
          <p:cNvPr id="3" name="Rectangle 2">
            <a:extLst>
              <a:ext uri="{FF2B5EF4-FFF2-40B4-BE49-F238E27FC236}">
                <a16:creationId xmlns:a16="http://schemas.microsoft.com/office/drawing/2014/main" id="{A29F231F-CAA1-6D53-FCC4-1176114F78F2}"/>
              </a:ext>
            </a:extLst>
          </p:cNvPr>
          <p:cNvSpPr/>
          <p:nvPr/>
        </p:nvSpPr>
        <p:spPr>
          <a:xfrm>
            <a:off x="995008" y="515790"/>
            <a:ext cx="9976514" cy="1000274"/>
          </a:xfrm>
          <a:prstGeom prst="rect">
            <a:avLst/>
          </a:prstGeom>
          <a:noFill/>
        </p:spPr>
        <p:txBody>
          <a:bodyPr wrap="none" lIns="91440" tIns="45720" rIns="91440" bIns="45720">
            <a:spAutoFit/>
          </a:bodyPr>
          <a:lstStyle/>
          <a:p>
            <a:pPr algn="ctr"/>
            <a:r>
              <a:rPr lang="en-US" sz="59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Allah says in the Holy Quran:</a:t>
            </a:r>
          </a:p>
        </p:txBody>
      </p:sp>
      <p:pic>
        <p:nvPicPr>
          <p:cNvPr id="8" name="Picture 7">
            <a:extLst>
              <a:ext uri="{FF2B5EF4-FFF2-40B4-BE49-F238E27FC236}">
                <a16:creationId xmlns:a16="http://schemas.microsoft.com/office/drawing/2014/main" id="{CFD0A98C-BCA0-4F1E-8F89-904CBB285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812" y="3291465"/>
            <a:ext cx="1414963" cy="775322"/>
          </a:xfrm>
          <a:prstGeom prst="rect">
            <a:avLst/>
          </a:prstGeom>
        </p:spPr>
      </p:pic>
    </p:spTree>
    <p:extLst>
      <p:ext uri="{BB962C8B-B14F-4D97-AF65-F5344CB8AC3E}">
        <p14:creationId xmlns:p14="http://schemas.microsoft.com/office/powerpoint/2010/main" val="33156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Online Media 1" title="How to read a nutrition facts label">
            <a:hlinkClick r:id="" action="ppaction://media"/>
            <a:extLst>
              <a:ext uri="{FF2B5EF4-FFF2-40B4-BE49-F238E27FC236}">
                <a16:creationId xmlns:a16="http://schemas.microsoft.com/office/drawing/2014/main" id="{A79CB3F3-10C8-BACB-5545-D811C25E0E45}"/>
              </a:ext>
            </a:extLst>
          </p:cNvPr>
          <p:cNvPicPr>
            <a:picLocks noRot="1" noChangeAspect="1"/>
          </p:cNvPicPr>
          <p:nvPr>
            <a:videoFile r:link="rId1"/>
          </p:nvPr>
        </p:nvPicPr>
        <p:blipFill>
          <a:blip r:embed="rId3"/>
          <a:stretch>
            <a:fillRect/>
          </a:stretch>
        </p:blipFill>
        <p:spPr>
          <a:xfrm>
            <a:off x="2550037" y="2329841"/>
            <a:ext cx="7091925" cy="4006937"/>
          </a:xfrm>
          <a:prstGeom prst="rect">
            <a:avLst/>
          </a:prstGeom>
        </p:spPr>
      </p:pic>
      <p:sp>
        <p:nvSpPr>
          <p:cNvPr id="4" name="Rectangle 3">
            <a:extLst>
              <a:ext uri="{FF2B5EF4-FFF2-40B4-BE49-F238E27FC236}">
                <a16:creationId xmlns:a16="http://schemas.microsoft.com/office/drawing/2014/main" id="{1A90B8F7-867C-C4E0-EB28-20BA18762A81}"/>
              </a:ext>
            </a:extLst>
          </p:cNvPr>
          <p:cNvSpPr/>
          <p:nvPr/>
        </p:nvSpPr>
        <p:spPr>
          <a:xfrm>
            <a:off x="2106446" y="386974"/>
            <a:ext cx="7979107"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Do you know your foods?</a:t>
            </a:r>
          </a:p>
        </p:txBody>
      </p:sp>
    </p:spTree>
    <p:extLst>
      <p:ext uri="{BB962C8B-B14F-4D97-AF65-F5344CB8AC3E}">
        <p14:creationId xmlns:p14="http://schemas.microsoft.com/office/powerpoint/2010/main" val="36055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196D54-1899-F5EA-760C-D0BB96E497E9}"/>
              </a:ext>
            </a:extLst>
          </p:cNvPr>
          <p:cNvSpPr txBox="1"/>
          <p:nvPr/>
        </p:nvSpPr>
        <p:spPr>
          <a:xfrm>
            <a:off x="576197" y="726509"/>
            <a:ext cx="11173217" cy="3262432"/>
          </a:xfrm>
          <a:prstGeom prst="rect">
            <a:avLst/>
          </a:prstGeom>
          <a:noFill/>
        </p:spPr>
        <p:txBody>
          <a:bodyPr wrap="square" rtlCol="0">
            <a:spAutoFit/>
          </a:bodyPr>
          <a:lstStyle/>
          <a:p>
            <a:r>
              <a:rPr lang="en-US" sz="4000" b="1" dirty="0">
                <a:solidFill>
                  <a:srgbClr val="C00000"/>
                </a:solidFill>
              </a:rPr>
              <a:t>Why is it important to understand food labels?</a:t>
            </a:r>
          </a:p>
          <a:p>
            <a:endParaRPr lang="en-US" sz="4000" b="1" dirty="0">
              <a:solidFill>
                <a:srgbClr val="C00000"/>
              </a:solidFill>
            </a:endParaRPr>
          </a:p>
          <a:p>
            <a:endParaRPr lang="en-US" dirty="0"/>
          </a:p>
          <a:p>
            <a:r>
              <a:rPr lang="en-US" sz="3600" dirty="0">
                <a:solidFill>
                  <a:srgbClr val="C00000"/>
                </a:solidFill>
              </a:rPr>
              <a:t>Many foods are marketed </a:t>
            </a:r>
          </a:p>
          <a:p>
            <a:r>
              <a:rPr lang="en-US" sz="3600" dirty="0">
                <a:solidFill>
                  <a:srgbClr val="C00000"/>
                </a:solidFill>
              </a:rPr>
              <a:t>in misleading ways that </a:t>
            </a:r>
          </a:p>
          <a:p>
            <a:r>
              <a:rPr lang="en-US" sz="3600" dirty="0">
                <a:solidFill>
                  <a:srgbClr val="C00000"/>
                </a:solidFill>
              </a:rPr>
              <a:t>can confuse consumers</a:t>
            </a:r>
            <a:r>
              <a:rPr lang="en-US" dirty="0">
                <a:solidFill>
                  <a:srgbClr val="C00000"/>
                </a:solidFill>
              </a:rPr>
              <a:t>.</a:t>
            </a:r>
          </a:p>
        </p:txBody>
      </p:sp>
      <p:pic>
        <p:nvPicPr>
          <p:cNvPr id="4" name="Picture 3">
            <a:extLst>
              <a:ext uri="{FF2B5EF4-FFF2-40B4-BE49-F238E27FC236}">
                <a16:creationId xmlns:a16="http://schemas.microsoft.com/office/drawing/2014/main" id="{D3261B47-6F1A-57E8-5CD4-BBB4F58AD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994" y="2029216"/>
            <a:ext cx="4959350" cy="3394554"/>
          </a:xfrm>
          <a:prstGeom prst="rect">
            <a:avLst/>
          </a:prstGeom>
        </p:spPr>
      </p:pic>
      <p:sp>
        <p:nvSpPr>
          <p:cNvPr id="5" name="TextBox 4">
            <a:extLst>
              <a:ext uri="{FF2B5EF4-FFF2-40B4-BE49-F238E27FC236}">
                <a16:creationId xmlns:a16="http://schemas.microsoft.com/office/drawing/2014/main" id="{4463C55D-73A5-3325-CE16-A231DF1AB96A}"/>
              </a:ext>
            </a:extLst>
          </p:cNvPr>
          <p:cNvSpPr txBox="1"/>
          <p:nvPr/>
        </p:nvSpPr>
        <p:spPr>
          <a:xfrm>
            <a:off x="1035484" y="6025020"/>
            <a:ext cx="10822488" cy="523220"/>
          </a:xfrm>
          <a:prstGeom prst="rect">
            <a:avLst/>
          </a:prstGeom>
          <a:noFill/>
        </p:spPr>
        <p:txBody>
          <a:bodyPr wrap="square" rtlCol="0">
            <a:spAutoFit/>
          </a:bodyPr>
          <a:lstStyle/>
          <a:p>
            <a:r>
              <a:rPr lang="en-US" sz="2800" b="1" dirty="0"/>
              <a:t>Let’s explore some examples of misleading advertisements </a:t>
            </a:r>
            <a:r>
              <a:rPr lang="en-US" sz="2800" b="1" dirty="0">
                <a:sym typeface="Wingdings" panose="05000000000000000000" pitchFamily="2" charset="2"/>
              </a:rPr>
              <a:t></a:t>
            </a:r>
            <a:endParaRPr lang="en-US" sz="2800" b="1" dirty="0"/>
          </a:p>
        </p:txBody>
      </p:sp>
    </p:spTree>
    <p:extLst>
      <p:ext uri="{BB962C8B-B14F-4D97-AF65-F5344CB8AC3E}">
        <p14:creationId xmlns:p14="http://schemas.microsoft.com/office/powerpoint/2010/main" val="23131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2B2D45-4932-AEE3-F6CA-64959811FBDF}"/>
              </a:ext>
            </a:extLst>
          </p:cNvPr>
          <p:cNvSpPr txBox="1"/>
          <p:nvPr/>
        </p:nvSpPr>
        <p:spPr>
          <a:xfrm>
            <a:off x="440498" y="1243342"/>
            <a:ext cx="11311003" cy="5478423"/>
          </a:xfrm>
          <a:prstGeom prst="rect">
            <a:avLst/>
          </a:prstGeom>
          <a:noFill/>
        </p:spPr>
        <p:txBody>
          <a:bodyPr wrap="square" rtlCol="0">
            <a:spAutoFit/>
          </a:bodyPr>
          <a:lstStyle/>
          <a:p>
            <a:endParaRPr lang="en-US" sz="2500" dirty="0">
              <a:solidFill>
                <a:schemeClr val="accent6">
                  <a:lumMod val="75000"/>
                </a:schemeClr>
              </a:solidFill>
              <a:latin typeface="Amasis MT Pro Black" panose="02040A04050005020304" pitchFamily="18" charset="0"/>
            </a:endParaRPr>
          </a:p>
          <a:p>
            <a:r>
              <a:rPr lang="en-US" sz="2500" dirty="0"/>
              <a:t>Chips made from “</a:t>
            </a:r>
            <a:r>
              <a:rPr lang="en-US" sz="2500" b="1" dirty="0"/>
              <a:t>vegetables</a:t>
            </a:r>
            <a:r>
              <a:rPr lang="en-US" sz="2500" dirty="0"/>
              <a:t>”. </a:t>
            </a:r>
          </a:p>
          <a:p>
            <a:r>
              <a:rPr lang="en-US" sz="2500" dirty="0"/>
              <a:t>Sounds healthy, right? </a:t>
            </a:r>
          </a:p>
          <a:p>
            <a:r>
              <a:rPr lang="en-US" sz="2500" dirty="0"/>
              <a:t>When we think vegetables, we expect fiber and all kinds</a:t>
            </a:r>
          </a:p>
          <a:p>
            <a:r>
              <a:rPr lang="en-US" sz="2500" dirty="0"/>
              <a:t>of good stuff. If we take a look at the label on a bag of Veggie Chips,</a:t>
            </a:r>
          </a:p>
          <a:p>
            <a:r>
              <a:rPr lang="en-US" sz="2500" dirty="0"/>
              <a:t>we won’t find any fiber in there at all. Instead, we will find a ton</a:t>
            </a:r>
          </a:p>
          <a:p>
            <a:r>
              <a:rPr lang="en-US" sz="2500" dirty="0"/>
              <a:t> of sodium and an awful lot of starch and oil. </a:t>
            </a:r>
          </a:p>
          <a:p>
            <a:endParaRPr lang="en-US" sz="2500" dirty="0"/>
          </a:p>
          <a:p>
            <a:endParaRPr lang="en-US" sz="2500" dirty="0"/>
          </a:p>
          <a:p>
            <a:endParaRPr lang="en-US" sz="2500" dirty="0">
              <a:solidFill>
                <a:schemeClr val="accent6">
                  <a:lumMod val="75000"/>
                </a:schemeClr>
              </a:solidFill>
            </a:endParaRPr>
          </a:p>
          <a:p>
            <a:r>
              <a:rPr lang="en-US" sz="2500" b="1" u="sng"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Alternative:</a:t>
            </a:r>
          </a:p>
          <a:p>
            <a:endParaRPr lang="en-US" sz="2500" b="1" u="sng"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a:p>
            <a:r>
              <a:rPr lang="en-US" sz="2500" b="1" u="sng" dirty="0">
                <a:solidFill>
                  <a:srgbClr val="467886"/>
                </a:solidFill>
                <a:latin typeface="ADLaM Display" panose="02010000000000000000" pitchFamily="2" charset="0"/>
                <a:ea typeface="ADLaM Display" panose="02010000000000000000" pitchFamily="2" charset="0"/>
                <a:cs typeface="ADLaM Display" panose="02010000000000000000" pitchFamily="2" charset="0"/>
                <a:hlinkClick r:id="rId2">
                  <a:extLst>
                    <a:ext uri="{A12FA001-AC4F-418D-AE19-62706E023703}">
                      <ahyp:hlinkClr xmlns:ahyp="http://schemas.microsoft.com/office/drawing/2018/hyperlinkcolor" val="tx"/>
                    </a:ext>
                  </a:extLst>
                </a:hlinkClick>
              </a:rPr>
              <a:t>baked </a:t>
            </a:r>
            <a:r>
              <a:rPr lang="en-US" sz="2500" b="1" u="sng"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hlinkClick r:id="rId2">
                  <a:extLst>
                    <a:ext uri="{A12FA001-AC4F-418D-AE19-62706E023703}">
                      <ahyp:hlinkClr xmlns:ahyp="http://schemas.microsoft.com/office/drawing/2018/hyperlinkcolor" val="tx"/>
                    </a:ext>
                  </a:extLst>
                </a:hlinkClick>
              </a:rPr>
              <a:t>pita chips</a:t>
            </a:r>
            <a:r>
              <a:rPr lang="en-US" sz="2500" b="1"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 or fresh and crunchy carrot</a:t>
            </a:r>
          </a:p>
          <a:p>
            <a:r>
              <a:rPr lang="en-US" sz="2500" b="1"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and celery sticks. </a:t>
            </a:r>
          </a:p>
        </p:txBody>
      </p:sp>
      <p:sp>
        <p:nvSpPr>
          <p:cNvPr id="6" name="Rectangle 5">
            <a:extLst>
              <a:ext uri="{FF2B5EF4-FFF2-40B4-BE49-F238E27FC236}">
                <a16:creationId xmlns:a16="http://schemas.microsoft.com/office/drawing/2014/main" id="{1AF30592-D2AB-C24B-481B-8D57F01614FB}"/>
              </a:ext>
            </a:extLst>
          </p:cNvPr>
          <p:cNvSpPr/>
          <p:nvPr/>
        </p:nvSpPr>
        <p:spPr>
          <a:xfrm>
            <a:off x="3034135" y="320012"/>
            <a:ext cx="5801589" cy="1000274"/>
          </a:xfrm>
          <a:prstGeom prst="rect">
            <a:avLst/>
          </a:prstGeom>
          <a:noFill/>
        </p:spPr>
        <p:txBody>
          <a:bodyPr wrap="none" lIns="91440" tIns="45720" rIns="91440" bIns="45720">
            <a:spAutoFit/>
          </a:bodyPr>
          <a:lstStyle/>
          <a:p>
            <a:pPr algn="ctr"/>
            <a:r>
              <a:rPr lang="en-US" sz="59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masis MT Pro Black" panose="02040A04050005020304" pitchFamily="18" charset="0"/>
              </a:rPr>
              <a:t>VEGGIE CHIPS</a:t>
            </a:r>
            <a:endParaRPr lang="en-US" sz="59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8" name="Picture 7">
            <a:extLst>
              <a:ext uri="{FF2B5EF4-FFF2-40B4-BE49-F238E27FC236}">
                <a16:creationId xmlns:a16="http://schemas.microsoft.com/office/drawing/2014/main" id="{D36D828E-325A-258C-1FCA-4FB3C3073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595" y="4697260"/>
            <a:ext cx="3661774" cy="2187920"/>
          </a:xfrm>
          <a:prstGeom prst="rect">
            <a:avLst/>
          </a:prstGeom>
          <a:effectLst>
            <a:softEdge rad="127000"/>
          </a:effectLst>
        </p:spPr>
      </p:pic>
      <p:pic>
        <p:nvPicPr>
          <p:cNvPr id="10" name="Picture 9">
            <a:extLst>
              <a:ext uri="{FF2B5EF4-FFF2-40B4-BE49-F238E27FC236}">
                <a16:creationId xmlns:a16="http://schemas.microsoft.com/office/drawing/2014/main" id="{5060AC3B-ABEA-A911-C8B5-8B044094D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7538" y="1878904"/>
            <a:ext cx="2594461" cy="2017600"/>
          </a:xfrm>
          <a:prstGeom prst="rect">
            <a:avLst/>
          </a:prstGeom>
          <a:effectLst>
            <a:softEdge rad="63500"/>
          </a:effectLst>
        </p:spPr>
      </p:pic>
    </p:spTree>
    <p:extLst>
      <p:ext uri="{BB962C8B-B14F-4D97-AF65-F5344CB8AC3E}">
        <p14:creationId xmlns:p14="http://schemas.microsoft.com/office/powerpoint/2010/main" val="38922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DE1F8-B041-26B7-2F09-0F3B6CD9A2E1}"/>
              </a:ext>
            </a:extLst>
          </p:cNvPr>
          <p:cNvSpPr txBox="1"/>
          <p:nvPr/>
        </p:nvSpPr>
        <p:spPr>
          <a:xfrm>
            <a:off x="388307" y="1701013"/>
            <a:ext cx="7812669" cy="1938992"/>
          </a:xfrm>
          <a:prstGeom prst="rect">
            <a:avLst/>
          </a:prstGeom>
          <a:noFill/>
        </p:spPr>
        <p:txBody>
          <a:bodyPr wrap="square" rtlCol="0">
            <a:spAutoFit/>
          </a:bodyPr>
          <a:lstStyle/>
          <a:p>
            <a:r>
              <a:rPr lang="en-US" sz="2400" dirty="0"/>
              <a:t>We all think of applesauce as one of the healthiest alternatives out there for a sweet snack because it’s fruit, right? </a:t>
            </a:r>
          </a:p>
          <a:p>
            <a:r>
              <a:rPr lang="en-US" sz="2400" dirty="0"/>
              <a:t>But many packaged applesauce brands are full of added sugars like high fructose corn syrup. </a:t>
            </a:r>
          </a:p>
        </p:txBody>
      </p:sp>
      <p:pic>
        <p:nvPicPr>
          <p:cNvPr id="4" name="Picture 3">
            <a:extLst>
              <a:ext uri="{FF2B5EF4-FFF2-40B4-BE49-F238E27FC236}">
                <a16:creationId xmlns:a16="http://schemas.microsoft.com/office/drawing/2014/main" id="{86ED59E7-15C2-4ECB-205A-AF05EBBDA817}"/>
              </a:ext>
            </a:extLst>
          </p:cNvPr>
          <p:cNvPicPr>
            <a:picLocks noChangeAspect="1"/>
          </p:cNvPicPr>
          <p:nvPr/>
        </p:nvPicPr>
        <p:blipFill>
          <a:blip r:embed="rId2">
            <a:extLst>
              <a:ext uri="{28A0092B-C50C-407E-A947-70E740481C1C}">
                <a14:useLocalDpi xmlns:a14="http://schemas.microsoft.com/office/drawing/2010/main" val="0"/>
              </a:ext>
            </a:extLst>
          </a:blip>
          <a:srcRect l="14290" t="5324" r="18605" b="9586"/>
          <a:stretch>
            <a:fillRect/>
          </a:stretch>
        </p:blipFill>
        <p:spPr>
          <a:xfrm>
            <a:off x="8200977" y="1458476"/>
            <a:ext cx="3097357" cy="2367099"/>
          </a:xfrm>
          <a:prstGeom prst="rect">
            <a:avLst/>
          </a:prstGeom>
        </p:spPr>
      </p:pic>
      <p:sp>
        <p:nvSpPr>
          <p:cNvPr id="5" name="Rectangle 4">
            <a:extLst>
              <a:ext uri="{FF2B5EF4-FFF2-40B4-BE49-F238E27FC236}">
                <a16:creationId xmlns:a16="http://schemas.microsoft.com/office/drawing/2014/main" id="{448DD739-86F6-81B1-2004-11449A143186}"/>
              </a:ext>
            </a:extLst>
          </p:cNvPr>
          <p:cNvSpPr/>
          <p:nvPr/>
        </p:nvSpPr>
        <p:spPr>
          <a:xfrm>
            <a:off x="3210322" y="356992"/>
            <a:ext cx="4794326" cy="1000274"/>
          </a:xfrm>
          <a:prstGeom prst="rect">
            <a:avLst/>
          </a:prstGeom>
          <a:noFill/>
        </p:spPr>
        <p:txBody>
          <a:bodyPr wrap="none" lIns="91440" tIns="45720" rIns="91440" bIns="45720">
            <a:spAutoFit/>
          </a:bodyPr>
          <a:lstStyle/>
          <a:p>
            <a:pPr algn="ctr"/>
            <a:r>
              <a:rPr lang="en-US" sz="5900" b="1" cap="none" spc="0" dirty="0">
                <a:ln w="22225">
                  <a:solidFill>
                    <a:schemeClr val="accent2"/>
                  </a:solidFill>
                  <a:prstDash val="solid"/>
                </a:ln>
                <a:solidFill>
                  <a:schemeClr val="accent2">
                    <a:lumMod val="40000"/>
                    <a:lumOff val="60000"/>
                  </a:schemeClr>
                </a:solidFill>
                <a:effectLst/>
              </a:rPr>
              <a:t>APPLESAUCE</a:t>
            </a:r>
          </a:p>
        </p:txBody>
      </p:sp>
      <p:sp>
        <p:nvSpPr>
          <p:cNvPr id="6" name="TextBox 5">
            <a:extLst>
              <a:ext uri="{FF2B5EF4-FFF2-40B4-BE49-F238E27FC236}">
                <a16:creationId xmlns:a16="http://schemas.microsoft.com/office/drawing/2014/main" id="{1F1874BD-A743-3451-FC63-39FAEC64637A}"/>
              </a:ext>
            </a:extLst>
          </p:cNvPr>
          <p:cNvSpPr txBox="1"/>
          <p:nvPr/>
        </p:nvSpPr>
        <p:spPr>
          <a:xfrm>
            <a:off x="388307" y="4060696"/>
            <a:ext cx="7565720" cy="2677656"/>
          </a:xfrm>
          <a:prstGeom prst="rect">
            <a:avLst/>
          </a:prstGeom>
          <a:noFill/>
        </p:spPr>
        <p:txBody>
          <a:bodyPr wrap="square" rtlCol="0">
            <a:spAutoFit/>
          </a:bodyPr>
          <a:lstStyle/>
          <a:p>
            <a:r>
              <a:rPr lang="en-US" sz="2400" b="1" u="sng"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Alternative:</a:t>
            </a:r>
          </a:p>
          <a:p>
            <a:endParaRPr lang="en-US" sz="24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endParaRPr>
          </a:p>
          <a:p>
            <a:r>
              <a:rPr lang="en-US" sz="24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Make your own applesauce, without the need for additional sweetening!</a:t>
            </a:r>
          </a:p>
          <a:p>
            <a:endParaRPr lang="en-US" sz="24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endParaRPr>
          </a:p>
          <a:p>
            <a:r>
              <a:rPr lang="en-US" sz="24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You can also find packaged applesauce that has no added ingredients other than apples.</a:t>
            </a:r>
          </a:p>
        </p:txBody>
      </p:sp>
      <p:pic>
        <p:nvPicPr>
          <p:cNvPr id="9" name="Picture 8">
            <a:extLst>
              <a:ext uri="{FF2B5EF4-FFF2-40B4-BE49-F238E27FC236}">
                <a16:creationId xmlns:a16="http://schemas.microsoft.com/office/drawing/2014/main" id="{B59EDAF0-E2BC-C0E7-9CDB-44748A8F0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978" y="4345549"/>
            <a:ext cx="3097356" cy="2321883"/>
          </a:xfrm>
          <a:prstGeom prst="rect">
            <a:avLst/>
          </a:prstGeom>
        </p:spPr>
      </p:pic>
    </p:spTree>
    <p:extLst>
      <p:ext uri="{BB962C8B-B14F-4D97-AF65-F5344CB8AC3E}">
        <p14:creationId xmlns:p14="http://schemas.microsoft.com/office/powerpoint/2010/main" val="5211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86EF58-9E36-6F35-BE2A-FCC91371E6C3}"/>
              </a:ext>
            </a:extLst>
          </p:cNvPr>
          <p:cNvSpPr txBox="1"/>
          <p:nvPr/>
        </p:nvSpPr>
        <p:spPr>
          <a:xfrm>
            <a:off x="143327" y="1454387"/>
            <a:ext cx="8136377" cy="2185214"/>
          </a:xfrm>
          <a:prstGeom prst="rect">
            <a:avLst/>
          </a:prstGeom>
          <a:noFill/>
        </p:spPr>
        <p:txBody>
          <a:bodyPr wrap="square" rtlCol="0">
            <a:spAutoFit/>
          </a:bodyPr>
          <a:lstStyle/>
          <a:p>
            <a:r>
              <a:rPr lang="en-US" sz="2500" dirty="0"/>
              <a:t>Did you know that when we eat store-bought energy bars, the only things we are consuming are super sweet and processed brown rice syrup, cane syrup, cane sugar, and a fair amount of carbs.</a:t>
            </a:r>
          </a:p>
          <a:p>
            <a:br>
              <a:rPr lang="en-US" dirty="0"/>
            </a:br>
            <a:endParaRPr lang="en-US" dirty="0"/>
          </a:p>
        </p:txBody>
      </p:sp>
      <p:pic>
        <p:nvPicPr>
          <p:cNvPr id="4" name="Picture 3">
            <a:extLst>
              <a:ext uri="{FF2B5EF4-FFF2-40B4-BE49-F238E27FC236}">
                <a16:creationId xmlns:a16="http://schemas.microsoft.com/office/drawing/2014/main" id="{CEE8F44F-4CA6-2E25-F898-6295AFC8F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4145" y="820796"/>
            <a:ext cx="2806221" cy="1872641"/>
          </a:xfrm>
          <a:prstGeom prst="rect">
            <a:avLst/>
          </a:prstGeom>
          <a:effectLst/>
        </p:spPr>
      </p:pic>
      <p:sp>
        <p:nvSpPr>
          <p:cNvPr id="5" name="Rectangle 4">
            <a:extLst>
              <a:ext uri="{FF2B5EF4-FFF2-40B4-BE49-F238E27FC236}">
                <a16:creationId xmlns:a16="http://schemas.microsoft.com/office/drawing/2014/main" id="{8CFECA91-7277-2679-552F-37736CD60E7C}"/>
              </a:ext>
            </a:extLst>
          </p:cNvPr>
          <p:cNvSpPr/>
          <p:nvPr/>
        </p:nvSpPr>
        <p:spPr>
          <a:xfrm>
            <a:off x="3297301" y="214740"/>
            <a:ext cx="5046253" cy="1000274"/>
          </a:xfrm>
          <a:prstGeom prst="rect">
            <a:avLst/>
          </a:prstGeom>
          <a:noFill/>
        </p:spPr>
        <p:txBody>
          <a:bodyPr wrap="none" lIns="91440" tIns="45720" rIns="91440" bIns="45720">
            <a:spAutoFit/>
          </a:bodyPr>
          <a:lstStyle/>
          <a:p>
            <a:pPr algn="ctr"/>
            <a:r>
              <a:rPr lang="en-US" sz="5900" b="1" cap="none" spc="0" dirty="0">
                <a:ln w="6600">
                  <a:solidFill>
                    <a:schemeClr val="accent2"/>
                  </a:solidFill>
                  <a:prstDash val="solid"/>
                </a:ln>
                <a:solidFill>
                  <a:srgbClr val="FFFFFF"/>
                </a:solidFill>
                <a:effectLst>
                  <a:outerShdw dist="38100" dir="2700000" algn="tl" rotWithShape="0">
                    <a:schemeClr val="accent2"/>
                  </a:outerShdw>
                </a:effectLst>
              </a:rPr>
              <a:t>ENERGY BARS</a:t>
            </a:r>
          </a:p>
        </p:txBody>
      </p:sp>
      <p:sp>
        <p:nvSpPr>
          <p:cNvPr id="7" name="TextBox 6">
            <a:extLst>
              <a:ext uri="{FF2B5EF4-FFF2-40B4-BE49-F238E27FC236}">
                <a16:creationId xmlns:a16="http://schemas.microsoft.com/office/drawing/2014/main" id="{97AA1BBA-6C49-B26F-0194-1663371E1035}"/>
              </a:ext>
            </a:extLst>
          </p:cNvPr>
          <p:cNvSpPr txBox="1"/>
          <p:nvPr/>
        </p:nvSpPr>
        <p:spPr>
          <a:xfrm>
            <a:off x="143327" y="3652138"/>
            <a:ext cx="11660366" cy="3924151"/>
          </a:xfrm>
          <a:prstGeom prst="rect">
            <a:avLst/>
          </a:prstGeom>
          <a:noFill/>
        </p:spPr>
        <p:txBody>
          <a:bodyPr wrap="square" rtlCol="0">
            <a:spAutoFit/>
          </a:bodyPr>
          <a:lstStyle/>
          <a:p>
            <a:r>
              <a:rPr lang="en-US" sz="2500" b="1" u="sng" dirty="0" err="1">
                <a:solidFill>
                  <a:schemeClr val="accent2">
                    <a:lumMod val="75000"/>
                  </a:schemeClr>
                </a:solidFill>
              </a:rPr>
              <a:t>Alterntive</a:t>
            </a:r>
            <a:r>
              <a:rPr lang="en-US" sz="2500" b="1" u="sng" dirty="0">
                <a:solidFill>
                  <a:schemeClr val="accent2">
                    <a:lumMod val="75000"/>
                  </a:schemeClr>
                </a:solidFill>
              </a:rPr>
              <a:t>:</a:t>
            </a:r>
          </a:p>
          <a:p>
            <a:endParaRPr lang="en-US" sz="2500" b="1" dirty="0">
              <a:solidFill>
                <a:schemeClr val="accent2">
                  <a:lumMod val="75000"/>
                </a:schemeClr>
              </a:solidFill>
            </a:endParaRPr>
          </a:p>
          <a:p>
            <a:r>
              <a:rPr lang="en-US" sz="2500" b="1" dirty="0">
                <a:solidFill>
                  <a:schemeClr val="accent2">
                    <a:lumMod val="75000"/>
                  </a:schemeClr>
                </a:solidFill>
              </a:rPr>
              <a:t>Make a recipe without refined ingredients; </a:t>
            </a:r>
          </a:p>
          <a:p>
            <a:r>
              <a:rPr lang="en-US" sz="2500" b="1" dirty="0">
                <a:solidFill>
                  <a:schemeClr val="accent2">
                    <a:lumMod val="75000"/>
                  </a:schemeClr>
                </a:solidFill>
              </a:rPr>
              <a:t>you can find many great recipes online, like </a:t>
            </a:r>
          </a:p>
          <a:p>
            <a:r>
              <a:rPr lang="en-US" sz="2500" b="1" dirty="0">
                <a:solidFill>
                  <a:schemeClr val="accent2">
                    <a:lumMod val="75000"/>
                  </a:schemeClr>
                </a:solidFill>
              </a:rPr>
              <a:t>these </a:t>
            </a:r>
            <a:r>
              <a:rPr lang="en-US" sz="2500" b="1" u="sng" dirty="0">
                <a:solidFill>
                  <a:schemeClr val="accent2">
                    <a:lumMod val="75000"/>
                  </a:schemeClr>
                </a:solidFill>
                <a:hlinkClick r:id="rId3">
                  <a:extLst>
                    <a:ext uri="{A12FA001-AC4F-418D-AE19-62706E023703}">
                      <ahyp:hlinkClr xmlns:ahyp="http://schemas.microsoft.com/office/drawing/2018/hyperlinkcolor" val="tx"/>
                    </a:ext>
                  </a:extLst>
                </a:hlinkClick>
              </a:rPr>
              <a:t>chocolate peanut butter energy balls </a:t>
            </a:r>
            <a:endParaRPr lang="en-US" sz="2500" b="1" u="sng" dirty="0">
              <a:solidFill>
                <a:schemeClr val="accent2">
                  <a:lumMod val="75000"/>
                </a:schemeClr>
              </a:solidFill>
            </a:endParaRPr>
          </a:p>
          <a:p>
            <a:r>
              <a:rPr lang="en-US" sz="2500" b="1" dirty="0">
                <a:solidFill>
                  <a:schemeClr val="accent2">
                    <a:lumMod val="75000"/>
                  </a:schemeClr>
                </a:solidFill>
              </a:rPr>
              <a:t>that give you a boost without an energy</a:t>
            </a:r>
          </a:p>
          <a:p>
            <a:r>
              <a:rPr lang="en-US" sz="2500" b="1" dirty="0">
                <a:solidFill>
                  <a:schemeClr val="accent2">
                    <a:lumMod val="75000"/>
                  </a:schemeClr>
                </a:solidFill>
              </a:rPr>
              <a:t>Crash an hour later:</a:t>
            </a:r>
          </a:p>
          <a:p>
            <a:pPr lvl="0"/>
            <a:endParaRPr lang="en-US" sz="2000" dirty="0">
              <a:solidFill>
                <a:schemeClr val="accent2">
                  <a:lumMod val="50000"/>
                </a:schemeClr>
              </a:solidFill>
            </a:endParaRPr>
          </a:p>
          <a:p>
            <a:endParaRPr lang="en-US" dirty="0"/>
          </a:p>
          <a:p>
            <a:endParaRPr lang="en-US" dirty="0"/>
          </a:p>
          <a:p>
            <a:endParaRPr lang="en-US" dirty="0"/>
          </a:p>
        </p:txBody>
      </p:sp>
      <p:pic>
        <p:nvPicPr>
          <p:cNvPr id="30" name="Picture 29">
            <a:extLst>
              <a:ext uri="{FF2B5EF4-FFF2-40B4-BE49-F238E27FC236}">
                <a16:creationId xmlns:a16="http://schemas.microsoft.com/office/drawing/2014/main" id="{6C6B9140-1163-9345-DD06-D51448FC9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753" y="3429000"/>
            <a:ext cx="5092011" cy="3394674"/>
          </a:xfrm>
          <a:prstGeom prst="rect">
            <a:avLst/>
          </a:prstGeom>
          <a:effectLst>
            <a:softEdge rad="317500"/>
          </a:effectLst>
        </p:spPr>
      </p:pic>
    </p:spTree>
    <p:extLst>
      <p:ext uri="{BB962C8B-B14F-4D97-AF65-F5344CB8AC3E}">
        <p14:creationId xmlns:p14="http://schemas.microsoft.com/office/powerpoint/2010/main" val="15163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03AD8-247D-949B-51A8-8D60BE212AF6}"/>
              </a:ext>
            </a:extLst>
          </p:cNvPr>
          <p:cNvSpPr txBox="1"/>
          <p:nvPr/>
        </p:nvSpPr>
        <p:spPr>
          <a:xfrm>
            <a:off x="275573" y="1444958"/>
            <a:ext cx="7460543" cy="3062377"/>
          </a:xfrm>
          <a:prstGeom prst="rect">
            <a:avLst/>
          </a:prstGeom>
          <a:noFill/>
        </p:spPr>
        <p:txBody>
          <a:bodyPr wrap="square" rtlCol="0">
            <a:spAutoFit/>
          </a:bodyPr>
          <a:lstStyle/>
          <a:p>
            <a:r>
              <a:rPr lang="en-US" sz="2500" dirty="0"/>
              <a:t>Fruit snacks are marketed as a way of giving yourself a serving of fruit on the go.</a:t>
            </a:r>
          </a:p>
          <a:p>
            <a:r>
              <a:rPr lang="en-US" sz="2500" dirty="0"/>
              <a:t> But in reality, fruit snacks are just another fake “healthy” food and not much better than candy.</a:t>
            </a:r>
          </a:p>
          <a:p>
            <a:r>
              <a:rPr lang="en-US" sz="2500" dirty="0"/>
              <a:t> They contain corn syrup and sugar as their top ingredients, as well as lots of food coloring to make them pretty and attractive to kids.</a:t>
            </a:r>
          </a:p>
          <a:p>
            <a:endParaRPr lang="en-US" dirty="0"/>
          </a:p>
        </p:txBody>
      </p:sp>
      <p:pic>
        <p:nvPicPr>
          <p:cNvPr id="4" name="Picture 3">
            <a:extLst>
              <a:ext uri="{FF2B5EF4-FFF2-40B4-BE49-F238E27FC236}">
                <a16:creationId xmlns:a16="http://schemas.microsoft.com/office/drawing/2014/main" id="{3C28D23B-772B-8123-B9CB-EB530D44A392}"/>
              </a:ext>
            </a:extLst>
          </p:cNvPr>
          <p:cNvPicPr>
            <a:picLocks noChangeAspect="1"/>
          </p:cNvPicPr>
          <p:nvPr/>
        </p:nvPicPr>
        <p:blipFill>
          <a:blip r:embed="rId2">
            <a:extLst>
              <a:ext uri="{28A0092B-C50C-407E-A947-70E740481C1C}">
                <a14:useLocalDpi xmlns:a14="http://schemas.microsoft.com/office/drawing/2010/main" val="0"/>
              </a:ext>
            </a:extLst>
          </a:blip>
          <a:srcRect l="8722" t="5662" r="8031"/>
          <a:stretch>
            <a:fillRect/>
          </a:stretch>
        </p:blipFill>
        <p:spPr>
          <a:xfrm>
            <a:off x="7736116" y="1444958"/>
            <a:ext cx="2923533" cy="2210842"/>
          </a:xfrm>
          <a:prstGeom prst="rect">
            <a:avLst/>
          </a:prstGeom>
          <a:effectLst>
            <a:softEdge rad="127000"/>
          </a:effectLst>
        </p:spPr>
      </p:pic>
      <p:sp>
        <p:nvSpPr>
          <p:cNvPr id="5" name="Rectangle 4">
            <a:extLst>
              <a:ext uri="{FF2B5EF4-FFF2-40B4-BE49-F238E27FC236}">
                <a16:creationId xmlns:a16="http://schemas.microsoft.com/office/drawing/2014/main" id="{56D71593-7883-AF67-EFD6-913D0EB732BC}"/>
              </a:ext>
            </a:extLst>
          </p:cNvPr>
          <p:cNvSpPr/>
          <p:nvPr/>
        </p:nvSpPr>
        <p:spPr>
          <a:xfrm>
            <a:off x="3292256" y="264543"/>
            <a:ext cx="5256760" cy="1000274"/>
          </a:xfrm>
          <a:prstGeom prst="rect">
            <a:avLst/>
          </a:prstGeom>
          <a:noFill/>
        </p:spPr>
        <p:txBody>
          <a:bodyPr wrap="none" lIns="91440" tIns="45720" rIns="91440" bIns="45720">
            <a:spAutoFit/>
          </a:bodyPr>
          <a:lstStyle/>
          <a:p>
            <a:pPr algn="ctr"/>
            <a:r>
              <a:rPr lang="en-US" sz="5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FRUIT SNACKS</a:t>
            </a:r>
          </a:p>
        </p:txBody>
      </p:sp>
      <p:sp>
        <p:nvSpPr>
          <p:cNvPr id="6" name="TextBox 5">
            <a:extLst>
              <a:ext uri="{FF2B5EF4-FFF2-40B4-BE49-F238E27FC236}">
                <a16:creationId xmlns:a16="http://schemas.microsoft.com/office/drawing/2014/main" id="{394A00FA-E67F-7734-2494-14693AA2FEBB}"/>
              </a:ext>
            </a:extLst>
          </p:cNvPr>
          <p:cNvSpPr txBox="1"/>
          <p:nvPr/>
        </p:nvSpPr>
        <p:spPr>
          <a:xfrm>
            <a:off x="275573" y="4685242"/>
            <a:ext cx="6747354" cy="2292935"/>
          </a:xfrm>
          <a:prstGeom prst="rect">
            <a:avLst/>
          </a:prstGeom>
          <a:noFill/>
        </p:spPr>
        <p:txBody>
          <a:bodyPr wrap="square" rtlCol="0">
            <a:spAutoFit/>
          </a:bodyPr>
          <a:lstStyle/>
          <a:p>
            <a:r>
              <a:rPr lang="en-US" sz="2500" b="1" u="sng" dirty="0">
                <a:solidFill>
                  <a:schemeClr val="tx2">
                    <a:lumMod val="75000"/>
                    <a:lumOff val="25000"/>
                  </a:schemeClr>
                </a:solidFill>
              </a:rPr>
              <a:t>Alternative:</a:t>
            </a:r>
          </a:p>
          <a:p>
            <a:endParaRPr lang="en-US" sz="2500" b="1" u="sng" dirty="0">
              <a:solidFill>
                <a:schemeClr val="tx2">
                  <a:lumMod val="75000"/>
                  <a:lumOff val="25000"/>
                </a:schemeClr>
              </a:solidFill>
            </a:endParaRPr>
          </a:p>
          <a:p>
            <a:r>
              <a:rPr lang="en-US" sz="2500" b="1" dirty="0">
                <a:solidFill>
                  <a:schemeClr val="tx2">
                    <a:lumMod val="75000"/>
                    <a:lumOff val="25000"/>
                  </a:schemeClr>
                </a:solidFill>
              </a:rPr>
              <a:t>Eat real fruit! Try different kinds; Allah has created so many different fruits, you are sure to find some that you like.</a:t>
            </a:r>
          </a:p>
          <a:p>
            <a:endParaRPr lang="en-US" b="1" u="sng" dirty="0"/>
          </a:p>
        </p:txBody>
      </p:sp>
      <p:pic>
        <p:nvPicPr>
          <p:cNvPr id="8" name="Picture 7">
            <a:extLst>
              <a:ext uri="{FF2B5EF4-FFF2-40B4-BE49-F238E27FC236}">
                <a16:creationId xmlns:a16="http://schemas.microsoft.com/office/drawing/2014/main" id="{1F92CCC6-E713-CDB8-60EE-6CF3ABB32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271" y="4183693"/>
            <a:ext cx="4011461" cy="2674307"/>
          </a:xfrm>
          <a:prstGeom prst="rect">
            <a:avLst/>
          </a:prstGeom>
          <a:effectLst>
            <a:softEdge rad="127000"/>
          </a:effectLst>
        </p:spPr>
      </p:pic>
    </p:spTree>
    <p:extLst>
      <p:ext uri="{BB962C8B-B14F-4D97-AF65-F5344CB8AC3E}">
        <p14:creationId xmlns:p14="http://schemas.microsoft.com/office/powerpoint/2010/main" val="36602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778517-E421-06E5-4309-EBA59E66D445}"/>
              </a:ext>
            </a:extLst>
          </p:cNvPr>
          <p:cNvSpPr txBox="1"/>
          <p:nvPr/>
        </p:nvSpPr>
        <p:spPr>
          <a:xfrm>
            <a:off x="381120" y="1564243"/>
            <a:ext cx="8680535" cy="5293757"/>
          </a:xfrm>
          <a:prstGeom prst="rect">
            <a:avLst/>
          </a:prstGeom>
          <a:noFill/>
        </p:spPr>
        <p:txBody>
          <a:bodyPr wrap="square" rtlCol="0">
            <a:spAutoFit/>
          </a:bodyPr>
          <a:lstStyle/>
          <a:p>
            <a:r>
              <a:rPr lang="en-US" sz="2500" dirty="0"/>
              <a:t>Energy drinks marketed to boost our energy don’t mention the sugar, sodium, carbs, and artificial dyes that they contain, as well as the caffeine and other stimulants which are proven to be bad especially for children’s health.</a:t>
            </a:r>
          </a:p>
          <a:p>
            <a:endParaRPr lang="en-US" sz="2100" dirty="0"/>
          </a:p>
          <a:p>
            <a:endParaRPr lang="en-US" sz="2100" dirty="0"/>
          </a:p>
          <a:p>
            <a:endParaRPr lang="en-US" sz="2100" dirty="0"/>
          </a:p>
          <a:p>
            <a:r>
              <a:rPr lang="en-US" sz="2500" b="1" u="sng" dirty="0">
                <a:solidFill>
                  <a:schemeClr val="accent5">
                    <a:lumMod val="50000"/>
                  </a:schemeClr>
                </a:solidFill>
              </a:rPr>
              <a:t>Alternative:</a:t>
            </a:r>
          </a:p>
          <a:p>
            <a:endParaRPr lang="en-US" sz="2500" b="1" dirty="0">
              <a:solidFill>
                <a:schemeClr val="accent5">
                  <a:lumMod val="50000"/>
                </a:schemeClr>
              </a:solidFill>
            </a:endParaRPr>
          </a:p>
          <a:p>
            <a:r>
              <a:rPr lang="en-US" sz="2500" b="1" dirty="0">
                <a:solidFill>
                  <a:schemeClr val="tx2">
                    <a:lumMod val="50000"/>
                    <a:lumOff val="50000"/>
                  </a:schemeClr>
                </a:solidFill>
              </a:rPr>
              <a:t>Water</a:t>
            </a:r>
            <a:r>
              <a:rPr lang="en-US" sz="2500" b="1" dirty="0">
                <a:solidFill>
                  <a:schemeClr val="accent5">
                    <a:lumMod val="50000"/>
                  </a:schemeClr>
                </a:solidFill>
              </a:rPr>
              <a:t> is always the best choice for hydration!</a:t>
            </a:r>
          </a:p>
          <a:p>
            <a:endParaRPr lang="en-US" sz="2500" b="1" dirty="0">
              <a:solidFill>
                <a:schemeClr val="accent5">
                  <a:lumMod val="50000"/>
                </a:schemeClr>
              </a:solidFill>
            </a:endParaRPr>
          </a:p>
          <a:p>
            <a:r>
              <a:rPr lang="en-US" sz="2500" b="1" dirty="0">
                <a:solidFill>
                  <a:schemeClr val="accent5">
                    <a:lumMod val="50000"/>
                  </a:schemeClr>
                </a:solidFill>
              </a:rPr>
              <a:t>You can  also enhance the flavor of  your water with adding lemon, lime, orange, mint, cucumber, berries etc., or replace energy drinks with coconut water.</a:t>
            </a:r>
          </a:p>
        </p:txBody>
      </p:sp>
      <p:sp>
        <p:nvSpPr>
          <p:cNvPr id="5" name="Rectangle 4">
            <a:extLst>
              <a:ext uri="{FF2B5EF4-FFF2-40B4-BE49-F238E27FC236}">
                <a16:creationId xmlns:a16="http://schemas.microsoft.com/office/drawing/2014/main" id="{2EF8BF16-DA47-E803-C3C9-01BEDCDE4669}"/>
              </a:ext>
            </a:extLst>
          </p:cNvPr>
          <p:cNvSpPr/>
          <p:nvPr/>
        </p:nvSpPr>
        <p:spPr>
          <a:xfrm>
            <a:off x="3046433" y="223015"/>
            <a:ext cx="5884624" cy="1000274"/>
          </a:xfrm>
          <a:prstGeom prst="rect">
            <a:avLst/>
          </a:prstGeom>
          <a:noFill/>
        </p:spPr>
        <p:txBody>
          <a:bodyPr wrap="none" lIns="91440" tIns="45720" rIns="91440" bIns="45720">
            <a:spAutoFit/>
          </a:bodyPr>
          <a:lstStyle/>
          <a:p>
            <a:pPr algn="ctr"/>
            <a:r>
              <a:rPr lang="en-US" sz="5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ENERGY DRINKS</a:t>
            </a:r>
          </a:p>
        </p:txBody>
      </p:sp>
      <p:pic>
        <p:nvPicPr>
          <p:cNvPr id="7" name="Picture 6">
            <a:extLst>
              <a:ext uri="{FF2B5EF4-FFF2-40B4-BE49-F238E27FC236}">
                <a16:creationId xmlns:a16="http://schemas.microsoft.com/office/drawing/2014/main" id="{93B03B5D-E123-C70B-0412-5F8D2107D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1057" y="1864455"/>
            <a:ext cx="2879823" cy="1919882"/>
          </a:xfrm>
          <a:prstGeom prst="rect">
            <a:avLst/>
          </a:prstGeom>
          <a:effectLst>
            <a:softEdge rad="127000"/>
          </a:effectLst>
        </p:spPr>
      </p:pic>
      <p:pic>
        <p:nvPicPr>
          <p:cNvPr id="9" name="Picture 8">
            <a:extLst>
              <a:ext uri="{FF2B5EF4-FFF2-40B4-BE49-F238E27FC236}">
                <a16:creationId xmlns:a16="http://schemas.microsoft.com/office/drawing/2014/main" id="{9DD99128-E333-CE9B-3EEB-FECCCA19F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655" y="4425503"/>
            <a:ext cx="3144032" cy="2255429"/>
          </a:xfrm>
          <a:prstGeom prst="rect">
            <a:avLst/>
          </a:prstGeom>
          <a:effectLst>
            <a:softEdge rad="127000"/>
          </a:effectLst>
        </p:spPr>
      </p:pic>
    </p:spTree>
    <p:extLst>
      <p:ext uri="{BB962C8B-B14F-4D97-AF65-F5344CB8AC3E}">
        <p14:creationId xmlns:p14="http://schemas.microsoft.com/office/powerpoint/2010/main" val="16899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3074</TotalTime>
  <Words>721</Words>
  <Application>Microsoft Office PowerPoint</Application>
  <PresentationFormat>Widescreen</PresentationFormat>
  <Paragraphs>98</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ADLaM Display</vt:lpstr>
      <vt:lpstr>Amasis MT Pro Black</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Bilal Raja</dc:creator>
  <cp:lastModifiedBy>Dhiya Bakr</cp:lastModifiedBy>
  <cp:revision>4</cp:revision>
  <dcterms:created xsi:type="dcterms:W3CDTF">2026-02-22T17:25:02Z</dcterms:created>
  <dcterms:modified xsi:type="dcterms:W3CDTF">2026-02-27T05:56:27Z</dcterms:modified>
</cp:coreProperties>
</file>